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3"/>
  </p:notesMasterIdLst>
  <p:handoutMasterIdLst>
    <p:handoutMasterId r:id="rId4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294" r:id="rId35"/>
    <p:sldId id="296" r:id="rId36"/>
    <p:sldId id="318" r:id="rId37"/>
    <p:sldId id="288" r:id="rId38"/>
    <p:sldId id="289" r:id="rId39"/>
    <p:sldId id="320" r:id="rId40"/>
    <p:sldId id="274" r:id="rId41"/>
    <p:sldId id="329" r:id="rId4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44CC1FC1-053E-400E-A9FE-CB83BE0847D5}" v="1292" dt="2022-12-01T14:54:30.689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  <p1510:client id="{F92C9F39-5829-40A3-B4A5-020594AF7B42}" v="36" dt="2022-11-30T23:08:38.16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3.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5.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4.%20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6.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7.machine_learn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1.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sonsan/IBM_Coursera_Final_Assignment/blob/main/02.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326222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Robson Tadeu da Cruz Santos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2022-11-30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to identity main features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Exporting results to csv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  <a:cs typeface="Calibri" panose="020F0502020204030204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 notebook: </a:t>
            </a:r>
            <a:r>
              <a:rPr lang="en-US" sz="2200" dirty="0">
                <a:ea typeface="+mn-lt"/>
                <a:cs typeface="+mn-lt"/>
                <a:hlinkClick r:id="rId3"/>
              </a:rPr>
              <a:t>https://github.com/robsonsan/IBM_Coursera_Final_Assignment/blob/main/03.Data%20wrangling.ipynb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Exploring the relationship between features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 notebook: </a:t>
            </a:r>
            <a:r>
              <a:rPr lang="en-US" sz="2200" dirty="0">
                <a:ea typeface="+mn-lt"/>
                <a:cs typeface="+mn-lt"/>
                <a:hlinkClick r:id="rId3"/>
              </a:rPr>
              <a:t>https://github.com/robsonsan/IBM_Coursera_Final_Assignment/blob/main/05.Dataviz.ipynb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Saving data in a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Sqlite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database</a:t>
            </a:r>
            <a:endParaRPr lang="pt-BR" sz="2000" dirty="0">
              <a:solidFill>
                <a:schemeClr val="accent3">
                  <a:lumMod val="25000"/>
                </a:schemeClr>
              </a:solidFill>
            </a:endParaRPr>
          </a:p>
          <a:p>
            <a:r>
              <a:rPr lang="en-US" sz="2000" dirty="0">
                <a:cs typeface="Calibri"/>
              </a:rPr>
              <a:t>Link notebook: </a:t>
            </a:r>
            <a:r>
              <a:rPr lang="en-US" sz="2000" dirty="0">
                <a:ea typeface="+mn-lt"/>
                <a:cs typeface="+mn-lt"/>
                <a:hlinkClick r:id="rId3"/>
              </a:rPr>
              <a:t>https://github.com/robsonsan/IBM_Coursera_Final_Assignment/blob/main/04.%20sqllite.ipynb</a:t>
            </a:r>
            <a:endParaRPr lang="en-US" sz="2000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5473230" cy="434193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Marked launch sites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Added lines to mark success or failure;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Calibri" panose="020F0502020204030204"/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Calculated the distances between a launch site to its proximities;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cs typeface="Calibri"/>
              </a:rPr>
              <a:t>Link notebook: </a:t>
            </a:r>
            <a:r>
              <a:rPr lang="en-US" sz="2200" dirty="0">
                <a:ea typeface="+mn-lt"/>
                <a:cs typeface="+mn-lt"/>
                <a:hlinkClick r:id="rId3"/>
              </a:rPr>
              <a:t>https://github.com/robsonsan/IBM_Coursera_Final_Assignment/blob/main/06.site_location.ipynb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  <a:cs typeface="Calibri"/>
            </a:endParaRPr>
          </a:p>
          <a:p>
            <a:endParaRPr lang="en-US"/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5" descr="Mapa&#10;&#10;Descrição gerada automaticamente">
            <a:extLst>
              <a:ext uri="{FF2B5EF4-FFF2-40B4-BE49-F238E27FC236}">
                <a16:creationId xmlns:a16="http://schemas.microsoft.com/office/drawing/2014/main" id="{F24C1527-06AF-AF44-50FA-56A0AF0A6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9364" y="1877574"/>
            <a:ext cx="4342459" cy="330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Loaded data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pandas;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was transformed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splitted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into train and testing;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Metric: Accuracy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dirty="0">
                <a:cs typeface="Calibri"/>
              </a:rPr>
              <a:t>Link notebook: </a:t>
            </a:r>
            <a:r>
              <a:rPr lang="en-US" dirty="0">
                <a:ea typeface="+mn-lt"/>
                <a:cs typeface="+mn-lt"/>
                <a:hlinkClick r:id="rId3"/>
              </a:rPr>
              <a:t>https://github.com/robsonsan/IBM_Coursera_Final_Assignment/blob/main/07.machine_learning.ipynb</a:t>
            </a:r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42677" y="158703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Launch site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04998EEA-427A-EB66-273B-01463BD57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13" y="2634703"/>
            <a:ext cx="11513761" cy="233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Imagem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B9EAF1E8-5DCF-392A-FA94-23A404BD8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96" y="2920736"/>
            <a:ext cx="10758310" cy="216423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A2CC072-1086-A772-A370-886F378C6643}"/>
              </a:ext>
            </a:extLst>
          </p:cNvPr>
          <p:cNvSpPr txBox="1">
            <a:spLocks/>
          </p:cNvSpPr>
          <p:nvPr/>
        </p:nvSpPr>
        <p:spPr>
          <a:xfrm>
            <a:off x="742677" y="1587030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Launch site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vs Orbit Type</a:t>
            </a:r>
            <a:endParaRPr lang="pt-BR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5" descr="Gráfico, Gráfico de barras&#10;&#10;Descrição gerada automaticamente">
            <a:extLst>
              <a:ext uri="{FF2B5EF4-FFF2-40B4-BE49-F238E27FC236}">
                <a16:creationId xmlns:a16="http://schemas.microsoft.com/office/drawing/2014/main" id="{BB2275F9-8157-5411-FF1C-6BDAC882F3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733" y="2084047"/>
            <a:ext cx="5537200" cy="366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7855126" cy="63188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vs Orbit Type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6B4F2D99-D523-2F49-67EB-8A839FDA9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771" y="3102193"/>
            <a:ext cx="10513717" cy="248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10489200" cy="5942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vs Orbit Type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E7C96068-934F-E47B-0007-DA4757612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289" y="3067781"/>
            <a:ext cx="10485495" cy="251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51899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Success Yearly Trend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Imagem 5" descr="Gráfico, Gráfico de linhas&#10;&#10;Descrição gerada automaticamente">
            <a:extLst>
              <a:ext uri="{FF2B5EF4-FFF2-40B4-BE49-F238E27FC236}">
                <a16:creationId xmlns:a16="http://schemas.microsoft.com/office/drawing/2014/main" id="{589AD955-7ABF-C8A6-8EC4-3436B987C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585" y="1866095"/>
            <a:ext cx="6797792" cy="346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472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 names;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Imagem 5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D5604783-E09E-D404-FD76-B8B4167DB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215" y="2448685"/>
            <a:ext cx="5349051" cy="334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55074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names begin with 'CCA'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Imagem 5">
            <a:extLst>
              <a:ext uri="{FF2B5EF4-FFF2-40B4-BE49-F238E27FC236}">
                <a16:creationId xmlns:a16="http://schemas.microsoft.com/office/drawing/2014/main" id="{FC3DF3E7-BDA0-0CDD-D7BD-B970E9A73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660" y="2508306"/>
            <a:ext cx="9704681" cy="336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5667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Imagem 5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136251D-3E7E-129A-093F-B1E7CEE8D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623" y="3055020"/>
            <a:ext cx="11322755" cy="190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8489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Mass;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Imagem 5" descr="Texto&#10;&#10;Descrição gerada automaticamente">
            <a:extLst>
              <a:ext uri="{FF2B5EF4-FFF2-40B4-BE49-F238E27FC236}">
                <a16:creationId xmlns:a16="http://schemas.microsoft.com/office/drawing/2014/main" id="{91D98144-BCCC-41B1-001C-4577467EDD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770" y="3064427"/>
            <a:ext cx="9027347" cy="151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Ground landing;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Imagem 5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6CB14125-BC4A-1CAD-484E-CBBCC8221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326" y="3120872"/>
            <a:ext cx="8519347" cy="143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785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drone ship</a:t>
            </a:r>
            <a:endParaRPr lang="pt-BR" dirty="0">
              <a:solidFill>
                <a:schemeClr val="accent3">
                  <a:lumMod val="25000"/>
                </a:schemeClr>
              </a:solidFill>
              <a:cs typeface="Calibr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D909963B-C3F9-A13F-61C5-300157B6C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67" y="2482465"/>
            <a:ext cx="11200458" cy="295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Imagem 5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E8C2C6D8-77F2-6FAF-02DE-CCB67D747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104" y="1664431"/>
            <a:ext cx="10090384" cy="383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11317"/>
            <a:ext cx="10087612" cy="510390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using API e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Prediction using Machine Learning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EDA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Predictiove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Imagem 5">
            <a:extLst>
              <a:ext uri="{FF2B5EF4-FFF2-40B4-BE49-F238E27FC236}">
                <a16:creationId xmlns:a16="http://schemas.microsoft.com/office/drawing/2014/main" id="{A85B7A8C-E1BE-67AC-4FD8-3BA027EF8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067" y="1619763"/>
            <a:ext cx="9177866" cy="430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  <p:pic>
        <p:nvPicPr>
          <p:cNvPr id="4" name="Imagem 5" descr="Mapa&#10;&#10;Descrição gerada automaticamente">
            <a:extLst>
              <a:ext uri="{FF2B5EF4-FFF2-40B4-BE49-F238E27FC236}">
                <a16:creationId xmlns:a16="http://schemas.microsoft.com/office/drawing/2014/main" id="{301F607B-2828-0C5F-7FFF-5EC0E2CC8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252" y="1845541"/>
            <a:ext cx="8707496" cy="407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pic>
        <p:nvPicPr>
          <p:cNvPr id="2" name="Imagem 3" descr="Mapa&#10;&#10;Descrição gerada automaticamente">
            <a:extLst>
              <a:ext uri="{FF2B5EF4-FFF2-40B4-BE49-F238E27FC236}">
                <a16:creationId xmlns:a16="http://schemas.microsoft.com/office/drawing/2014/main" id="{333B97A0-D759-6775-9BEE-C739ABBE4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363" y="1713837"/>
            <a:ext cx="8923866" cy="418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2" descr="Texto&#10;&#10;Descrição gerada automaticamente">
            <a:extLst>
              <a:ext uri="{FF2B5EF4-FFF2-40B4-BE49-F238E27FC236}">
                <a16:creationId xmlns:a16="http://schemas.microsoft.com/office/drawing/2014/main" id="{6C970743-2026-2B3D-2D6E-3F0776D62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41" y="1597577"/>
            <a:ext cx="11134607" cy="339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Imagem 2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3E893057-6AEB-D872-6A0A-53B756A4E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215" y="1751608"/>
            <a:ext cx="5612459" cy="432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695098" cy="434193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Larger fight amount implies greater success rate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Decision tree classifier is the best ML algorithm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444093"/>
            <a:ext cx="10662011" cy="51391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Optimize Space X Falcon 9 cost launches using machine learning;</a:t>
            </a:r>
          </a:p>
          <a:p>
            <a:pPr lvl="1"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How to ensure a success program;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Collected using SpaceX API and Web scraping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Applied transformations to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rgbClr val="292929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Done using requests to the SpaceX API;</a:t>
            </a:r>
            <a:endParaRPr lang="pt-BR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Transform response to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then to a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Clean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Done web scraping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wikipedia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;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Response converted to a 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endParaRPr lang="pt-BR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 notebook: </a:t>
            </a:r>
            <a:r>
              <a:rPr lang="en-US" sz="2200" dirty="0">
                <a:ea typeface="+mn-lt"/>
                <a:cs typeface="+mn-lt"/>
                <a:hlinkClick r:id="rId3"/>
              </a:rPr>
              <a:t>https://github.com/robsonsan/IBM_Coursera_Final_Assignment/blob/main/01.data-collection-api.ipynb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Imagem 6" descr="Texto&#10;&#10;Descrição gerada automaticamente">
            <a:extLst>
              <a:ext uri="{FF2B5EF4-FFF2-40B4-BE49-F238E27FC236}">
                <a16:creationId xmlns:a16="http://schemas.microsoft.com/office/drawing/2014/main" id="{75817288-F10C-11DD-7B1A-6FA7E5FCB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6814" y="1797891"/>
            <a:ext cx="5471348" cy="204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Applied web scraping to Falcon 9 records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 notebook: </a:t>
            </a:r>
            <a:r>
              <a:rPr lang="en-US" sz="2200" dirty="0">
                <a:ea typeface="+mn-lt"/>
                <a:cs typeface="+mn-lt"/>
                <a:hlinkClick r:id="rId3"/>
              </a:rPr>
              <a:t>https://github.com/robsonsan/IBM_Coursera_Final_Assignment/blob/main/02.webscraping.ipynb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Imagem 6" descr="Texto&#10;&#10;Descrição gerada automaticamente">
            <a:extLst>
              <a:ext uri="{FF2B5EF4-FFF2-40B4-BE49-F238E27FC236}">
                <a16:creationId xmlns:a16="http://schemas.microsoft.com/office/drawing/2014/main" id="{F8DFB09F-8704-78C5-52B0-5333201A7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733" y="1788845"/>
            <a:ext cx="5461940" cy="344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Office PowerPoint</Application>
  <PresentationFormat>Widescreen</PresentationFormat>
  <Paragraphs>234</Paragraphs>
  <Slides>38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38</vt:i4>
      </vt:variant>
    </vt:vector>
  </HeadingPairs>
  <TitlesOfParts>
    <vt:vector size="39" baseType="lpstr"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440</cp:revision>
  <dcterms:created xsi:type="dcterms:W3CDTF">2021-04-29T18:58:34Z</dcterms:created>
  <dcterms:modified xsi:type="dcterms:W3CDTF">2022-12-01T14:54:49Z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